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71" r:id="rId4"/>
    <p:sldId id="272" r:id="rId5"/>
    <p:sldId id="267" r:id="rId6"/>
    <p:sldId id="268" r:id="rId7"/>
    <p:sldId id="269" r:id="rId8"/>
    <p:sldId id="270"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4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लोकगाथा</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306 लोक </a:t>
            </a:r>
            <a:r>
              <a:rPr lang="hi-IN">
                <a:solidFill>
                  <a:schemeClr val="tx1"/>
                </a:solidFill>
              </a:rPr>
              <a:t>साहित्य </a:t>
            </a:r>
            <a:endParaRPr lang="en-IN" dirty="0">
              <a:solidFill>
                <a:schemeClr val="tx1"/>
              </a:solidFill>
            </a:endParaRP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7A94-8873-F51C-F6DA-10BD888AB087}"/>
              </a:ext>
            </a:extLst>
          </p:cNvPr>
          <p:cNvSpPr>
            <a:spLocks noGrp="1"/>
          </p:cNvSpPr>
          <p:nvPr>
            <p:ph type="title"/>
          </p:nvPr>
        </p:nvSpPr>
        <p:spPr/>
        <p:txBody>
          <a:bodyPr/>
          <a:lstStyle/>
          <a:p>
            <a:r>
              <a:rPr lang="hi-IN" dirty="0"/>
              <a:t>लोकगाथा से तात्पर्य</a:t>
            </a:r>
            <a:endParaRPr lang="en-IN" dirty="0"/>
          </a:p>
        </p:txBody>
      </p:sp>
      <p:sp>
        <p:nvSpPr>
          <p:cNvPr id="3" name="Content Placeholder 2">
            <a:extLst>
              <a:ext uri="{FF2B5EF4-FFF2-40B4-BE49-F238E27FC236}">
                <a16:creationId xmlns:a16="http://schemas.microsoft.com/office/drawing/2014/main" id="{367273DB-E709-F48F-A50C-22D4A21D43A0}"/>
              </a:ext>
            </a:extLst>
          </p:cNvPr>
          <p:cNvSpPr>
            <a:spLocks noGrp="1"/>
          </p:cNvSpPr>
          <p:nvPr>
            <p:ph idx="1"/>
          </p:nvPr>
        </p:nvSpPr>
        <p:spPr/>
        <p:txBody>
          <a:bodyPr>
            <a:normAutofit fontScale="92500" lnSpcReduction="10000"/>
          </a:bodyPr>
          <a:lstStyle/>
          <a:p>
            <a:pPr algn="just">
              <a:lnSpc>
                <a:spcPct val="150000"/>
              </a:lnSpc>
            </a:pPr>
            <a:r>
              <a:rPr lang="hi-IN" dirty="0"/>
              <a:t>लोकगाथा लोकगीतों का ही एक विस्तारित और परिवर्धित स्वरूप है। लोकगाथा में लोक तत्व, गेयता और कथा तत्व का संतुलित सामंजस्य होता है। लोकगाथाएं इस तरह की गेय रचनाएं हैं, जिनमें कोई लोकप्रिय कथा हो और उसे सजीव ढंग से कहा गया हो। इस दृष्टि से लोकगाथाएं लोकगीतों की तुलना में एक संचार माध्यम के रूप संदेश के प्रसारण में अधिक सफल मानी जाती हैं। इनका आकार भी लोकगीतों की तुलना में कहीं बड़ा होता है। </a:t>
            </a:r>
          </a:p>
          <a:p>
            <a:pPr algn="just">
              <a:lnSpc>
                <a:spcPct val="150000"/>
              </a:lnSpc>
            </a:pPr>
            <a:r>
              <a:rPr lang="hi-IN" dirty="0"/>
              <a:t>लोकगीतों में एक ही विषयवस्तु होती है जबकि लोकगाथाओं में विविध घटनाओं और अनुभूतियों का चित्रण होता है। लोकगाथाओं में अनेक बार उपकथाएं भी होती हैं और कई बार कथा विस्तार में कई पीढ़ियों का अन्तराल भी। लोकगीत में एक ही रस होता है जबकि लोकगाथाओं में अनेक रस एक साथ मिलते हैं। </a:t>
            </a:r>
          </a:p>
        </p:txBody>
      </p:sp>
    </p:spTree>
    <p:extLst>
      <p:ext uri="{BB962C8B-B14F-4D97-AF65-F5344CB8AC3E}">
        <p14:creationId xmlns:p14="http://schemas.microsoft.com/office/powerpoint/2010/main" val="334380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36B1-AF5A-4EA0-4A6C-92475542F2B7}"/>
              </a:ext>
            </a:extLst>
          </p:cNvPr>
          <p:cNvSpPr>
            <a:spLocks noGrp="1"/>
          </p:cNvSpPr>
          <p:nvPr>
            <p:ph type="title"/>
          </p:nvPr>
        </p:nvSpPr>
        <p:spPr/>
        <p:txBody>
          <a:bodyPr/>
          <a:lstStyle/>
          <a:p>
            <a:r>
              <a:rPr lang="hi-IN" dirty="0"/>
              <a:t>लोकगाथा का अर्थ और परिभाषा</a:t>
            </a:r>
            <a:endParaRPr lang="en-IN" dirty="0"/>
          </a:p>
        </p:txBody>
      </p:sp>
      <p:sp>
        <p:nvSpPr>
          <p:cNvPr id="3" name="Content Placeholder 2">
            <a:extLst>
              <a:ext uri="{FF2B5EF4-FFF2-40B4-BE49-F238E27FC236}">
                <a16:creationId xmlns:a16="http://schemas.microsoft.com/office/drawing/2014/main" id="{425C70E9-53B0-2A0B-3D83-B5794588B785}"/>
              </a:ext>
            </a:extLst>
          </p:cNvPr>
          <p:cNvSpPr>
            <a:spLocks noGrp="1"/>
          </p:cNvSpPr>
          <p:nvPr>
            <p:ph idx="1"/>
          </p:nvPr>
        </p:nvSpPr>
        <p:spPr/>
        <p:txBody>
          <a:bodyPr/>
          <a:lstStyle/>
          <a:p>
            <a:pPr algn="just"/>
            <a:r>
              <a:rPr lang="hi-IN" dirty="0"/>
              <a:t>लोकगाथा या कथात्मक गीत, अंग्रेजी में 'बैलेड' (</a:t>
            </a:r>
            <a:r>
              <a:rPr lang="en-IN" dirty="0"/>
              <a:t>Ballad) </a:t>
            </a:r>
            <a:r>
              <a:rPr lang="hi-IN" dirty="0"/>
              <a:t>शब्द से अभिहित हैं। इस की व्युत्पत्ति लैटिन के 'वेप्लेर' शब्द से है जिसका अर्थ है 'नृत्य करना'। कालांतर में इसका प्रयोग केवल लोकगाथाओं के लिए किया जाने लगा। अंग्रेजी साहित्यकार इसकी ओर अधिक आकृष्ट हुए और यह अंग्रेजी साहित्य का लोकप्रिय काव्यरूप ही बन गया।</a:t>
            </a:r>
          </a:p>
          <a:p>
            <a:pPr algn="just"/>
            <a:r>
              <a:rPr lang="hi-IN" dirty="0"/>
              <a:t>लोकगाथा की परिभाषा करते हुए विभिन्न विद्वानों ने भिन्न भिन्न विचार प्रकट किए हैं। किंतु परिभाषाओं में कुछ सर्वसामान्य तत्व विद्यमान हैं। इस विषय में कुछ प्रमुख विद्वानों के विचार ये हैं –</a:t>
            </a:r>
          </a:p>
          <a:p>
            <a:pPr algn="just"/>
            <a:r>
              <a:rPr lang="hi-IN" dirty="0"/>
              <a:t>जी.एन. किटरेज ने लोकगाथा को कथात्मक गीत अथवा गीतकथा कहा है। फ्रैंक सिजविक लोकगाथा को सरल वर्णनात्मक गीत मानते हैं जो लोकमात्र की संपत्ति होती है और जिसका प्रसार मौखिक रूप से होता है। प्रो.एफ.बी. गुमेर ने इनकी विस्तृत चर्चा की है। उनके अनुसार लोकगाथा गाने के लिए लिखी गई ऐसी कविता है जो सामग्री की दृष्टि से प्राय: व्यक्तिशून्य रहती है और संभवत: उद्भव की दृष्टि से सामुदायिक नृत्यों से संबद्ध रहती है पर इसमें मौखिक परंपरा ही प्रधान है। </a:t>
            </a:r>
            <a:endParaRPr lang="en-IN" dirty="0"/>
          </a:p>
        </p:txBody>
      </p:sp>
    </p:spTree>
    <p:extLst>
      <p:ext uri="{BB962C8B-B14F-4D97-AF65-F5344CB8AC3E}">
        <p14:creationId xmlns:p14="http://schemas.microsoft.com/office/powerpoint/2010/main" val="31789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178D-DAA9-010E-E9D6-2D2DFA18F99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CF0585B-DD73-8ED7-5831-025C9521AB79}"/>
              </a:ext>
            </a:extLst>
          </p:cNvPr>
          <p:cNvSpPr>
            <a:spLocks noGrp="1"/>
          </p:cNvSpPr>
          <p:nvPr>
            <p:ph idx="1"/>
          </p:nvPr>
        </p:nvSpPr>
        <p:spPr/>
        <p:txBody>
          <a:bodyPr>
            <a:normAutofit/>
          </a:bodyPr>
          <a:lstStyle/>
          <a:p>
            <a:pPr algn="just"/>
            <a:r>
              <a:rPr lang="hi-IN" dirty="0"/>
              <a:t>डा. मेर लोकगाथा को छोटे छोटे पदों में रची कविता मानते हैं जिसमें कोई लोकप्रिय कथा विस्तार से कही गई हो। लूसी पौंड लोकगाथा को एक साधारण कथात्मक गीत मानते और इसकी उत्पत्ति को संदिग्ध बताते हैं।</a:t>
            </a:r>
          </a:p>
          <a:p>
            <a:pPr algn="just"/>
            <a:r>
              <a:rPr lang="hi-IN" dirty="0"/>
              <a:t>तात्पर्य यह कि लोकगाथाओं में गीतात्मकता अनिवार्य तत्व हैं। कथानक प्रभावशाली और विस्तृत होता है। पर वह व्यक्तित्वविहीन होती हैं अर्थात् उनके रचयिताओं का पता नहीं होता। ये समाज के किसी वर्ग और व्यक्ति विशेष से संबद्ध नहीं हैं अपितु, संपूर्ण समाज की धरोहर हैं। इनका उद्भव जनसाधारण की मौखिक परंपरा से होता है। काव्यकला के सौंदर्य और गुणों का इनमें अभाव रहता |</a:t>
            </a:r>
          </a:p>
          <a:p>
            <a:pPr algn="just"/>
            <a:r>
              <a:rPr lang="hi-IN" dirty="0"/>
              <a:t>भारत में लोकगाथाओं की बड़ी ही व्यापक और दीर्घ परंपरा पाई जाती है परंतु इसकी कोई निश्चित संज्ञा नहीं है। विभिन्न भारतीय भाषाओं में इनके भिन्न भिन्न नाम मिलते हैं। महाराष्ट्र में इन्हें 'पाँवड़ा', गुजरात में 'कथागीत' तथा राजस्थान में 'गीतकथा' कहते हैं।</a:t>
            </a:r>
            <a:endParaRPr lang="en-IN" dirty="0"/>
          </a:p>
        </p:txBody>
      </p:sp>
    </p:spTree>
    <p:extLst>
      <p:ext uri="{BB962C8B-B14F-4D97-AF65-F5344CB8AC3E}">
        <p14:creationId xmlns:p14="http://schemas.microsoft.com/office/powerpoint/2010/main" val="162989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8439-E4D2-40C0-F74D-ACF2C26F962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6C0CE8F-EB18-F07B-0A1E-AD59B090C095}"/>
              </a:ext>
            </a:extLst>
          </p:cNvPr>
          <p:cNvSpPr>
            <a:spLocks noGrp="1"/>
          </p:cNvSpPr>
          <p:nvPr>
            <p:ph idx="1"/>
          </p:nvPr>
        </p:nvSpPr>
        <p:spPr/>
        <p:txBody>
          <a:bodyPr>
            <a:normAutofit lnSpcReduction="10000"/>
          </a:bodyPr>
          <a:lstStyle/>
          <a:p>
            <a:pPr algn="just">
              <a:lnSpc>
                <a:spcPct val="150000"/>
              </a:lnSpc>
            </a:pPr>
            <a:r>
              <a:rPr lang="hi-IN" dirty="0"/>
              <a:t>लोकगाथाओं में परम्परा, व्यक्तित्व चित्रण, ऐतिहासिकता, अलौकिकता आदि प्रभावों का समावेश होता है।</a:t>
            </a:r>
            <a:endParaRPr lang="en-IN" dirty="0"/>
          </a:p>
          <a:p>
            <a:pPr algn="just">
              <a:lnSpc>
                <a:spcPct val="150000"/>
              </a:lnSpc>
            </a:pPr>
            <a:endParaRPr lang="hi-IN" dirty="0"/>
          </a:p>
          <a:p>
            <a:pPr algn="just">
              <a:lnSpc>
                <a:spcPct val="150000"/>
              </a:lnSpc>
            </a:pPr>
            <a:r>
              <a:rPr lang="hi-IN" dirty="0"/>
              <a:t>इस प्रकार लोकगाथा कथात्मक, छंदोबद्ध तथा लोककंठ पर अवस्थित वह प्रबंध काव्य है, जिसका रचयिता अज्ञात होता है। इसलिए यह संपूर्ण समाज की संपत्ति होती है। लोक गाथा को विद्वानों ने लोक महाकाव्य की संज्ञा प्रदान की है जिसमें सक्रियता चरित्रांकन, पृष्ठभूमि तथा कथा उपलब्ध होती है यद्यपि सर्वाधिक ध्यान सक्रियता पर रहता है। लोक गाथाओं में रोमांच, वीरता तथा प्रेम को प्रमुखता दी जाती है।</a:t>
            </a:r>
            <a:endParaRPr lang="en-IN" dirty="0"/>
          </a:p>
        </p:txBody>
      </p:sp>
    </p:spTree>
    <p:extLst>
      <p:ext uri="{BB962C8B-B14F-4D97-AF65-F5344CB8AC3E}">
        <p14:creationId xmlns:p14="http://schemas.microsoft.com/office/powerpoint/2010/main" val="3178073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22B59-50D8-C9C0-EF0F-12E8640A3D79}"/>
              </a:ext>
            </a:extLst>
          </p:cNvPr>
          <p:cNvSpPr>
            <a:spLocks noGrp="1"/>
          </p:cNvSpPr>
          <p:nvPr>
            <p:ph type="title"/>
          </p:nvPr>
        </p:nvSpPr>
        <p:spPr/>
        <p:txBody>
          <a:bodyPr/>
          <a:lstStyle/>
          <a:p>
            <a:r>
              <a:rPr lang="hi-IN" dirty="0"/>
              <a:t>लोकगाथा का वर्गीकरण</a:t>
            </a:r>
            <a:endParaRPr lang="en-IN" dirty="0"/>
          </a:p>
        </p:txBody>
      </p:sp>
      <p:sp>
        <p:nvSpPr>
          <p:cNvPr id="3" name="Content Placeholder 2">
            <a:extLst>
              <a:ext uri="{FF2B5EF4-FFF2-40B4-BE49-F238E27FC236}">
                <a16:creationId xmlns:a16="http://schemas.microsoft.com/office/drawing/2014/main" id="{57E47CA1-57D6-B77D-B83D-91BCECFFA91C}"/>
              </a:ext>
            </a:extLst>
          </p:cNvPr>
          <p:cNvSpPr>
            <a:spLocks noGrp="1"/>
          </p:cNvSpPr>
          <p:nvPr>
            <p:ph idx="1"/>
          </p:nvPr>
        </p:nvSpPr>
        <p:spPr/>
        <p:txBody>
          <a:bodyPr>
            <a:normAutofit fontScale="85000" lnSpcReduction="10000"/>
          </a:bodyPr>
          <a:lstStyle/>
          <a:p>
            <a:pPr algn="just">
              <a:lnSpc>
                <a:spcPct val="120000"/>
              </a:lnSpc>
            </a:pPr>
            <a:r>
              <a:rPr lang="hi-IN" dirty="0"/>
              <a:t>डॉ• कृष्ण देव उपाध्याय ने लोक गाथाओं को निम्न तीन वर्गों में विभाजित किया है-</a:t>
            </a:r>
          </a:p>
          <a:p>
            <a:pPr algn="just">
              <a:lnSpc>
                <a:spcPct val="120000"/>
              </a:lnSpc>
            </a:pPr>
            <a:r>
              <a:rPr lang="hi-IN" dirty="0"/>
              <a:t>1.प्रेम कथात्मक गाथाएं – इनमें वर्णित प्रेम वासना रहित एवं विशुद्ध होता है। इनमें नायक को अनेक कष्ट नायिका को प्राप्त करने के लिए झेलने पड़ते हैं।</a:t>
            </a:r>
          </a:p>
          <a:p>
            <a:pPr algn="just">
              <a:lnSpc>
                <a:spcPct val="120000"/>
              </a:lnSpc>
            </a:pPr>
            <a:r>
              <a:rPr lang="hi-IN" dirty="0"/>
              <a:t>2.वीर कथात्मक गाथाएं – वीरों की अलौकिक वीरता को व्यक्त करने वाली गाथाएं वीर कथात्मक लोक गाथाएं कहलाती हैं। इस प्रकार की गाथाओं में नायक को किसी व्यक्ति या अबला की रक्षा करने हेतु अभूतपूर्ण शौर्य का प्रदर्शन करते हुए दिखाया जाता है। आल्हा ऊदल, लोरिकायन आदि ऐसी ही लोक कथाएं हैं।</a:t>
            </a:r>
          </a:p>
          <a:p>
            <a:pPr algn="just">
              <a:lnSpc>
                <a:spcPct val="120000"/>
              </a:lnSpc>
            </a:pPr>
            <a:r>
              <a:rPr lang="hi-IN" dirty="0"/>
              <a:t>3.रोमांच कथात्मक गाथाएं – इनमें ऐसी लोक गाथाएं आती हैं जिनमें नायक का जीवन अनेक प्रकार के रोमांचकारी कृत्यों से भरा हुआ रहता है। ‘सोरठी’ इस प्रकार की रोमांचक लोक गाथा का उदाहरण है।</a:t>
            </a:r>
          </a:p>
          <a:p>
            <a:pPr algn="just">
              <a:lnSpc>
                <a:spcPct val="120000"/>
              </a:lnSpc>
            </a:pPr>
            <a:r>
              <a:rPr lang="hi-IN" dirty="0"/>
              <a:t>लोकगीतों के समान ही लोक गाथाओं का शिल्प सरल, शहज तथा प्रभावशाली होता है। लोक गाथाओं के प्रबंध आत्मक होने के कारण ही इनका संगीत पक्ष सरल होता है। लोक गाथाएं छंदबद्ध तथा लयप्रधान होती हैं। इनमें आशा, आकांक्षा तथा सुख-दुख की अभिव्यक्ति सरल होने के कारण ही इनका प्रभाव पड़ता है।</a:t>
            </a:r>
            <a:endParaRPr lang="en-IN" dirty="0"/>
          </a:p>
        </p:txBody>
      </p:sp>
    </p:spTree>
    <p:extLst>
      <p:ext uri="{BB962C8B-B14F-4D97-AF65-F5344CB8AC3E}">
        <p14:creationId xmlns:p14="http://schemas.microsoft.com/office/powerpoint/2010/main" val="2645194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947CB-F6EE-FBDF-9A91-CCB7513C0034}"/>
              </a:ext>
            </a:extLst>
          </p:cNvPr>
          <p:cNvSpPr>
            <a:spLocks noGrp="1"/>
          </p:cNvSpPr>
          <p:nvPr>
            <p:ph type="title"/>
          </p:nvPr>
        </p:nvSpPr>
        <p:spPr/>
        <p:txBody>
          <a:bodyPr/>
          <a:lstStyle/>
          <a:p>
            <a:r>
              <a:rPr lang="hi-IN" dirty="0"/>
              <a:t>लोकगाथा की विशेषताएं</a:t>
            </a:r>
            <a:endParaRPr lang="en-IN" dirty="0"/>
          </a:p>
        </p:txBody>
      </p:sp>
      <p:sp>
        <p:nvSpPr>
          <p:cNvPr id="3" name="Content Placeholder 2">
            <a:extLst>
              <a:ext uri="{FF2B5EF4-FFF2-40B4-BE49-F238E27FC236}">
                <a16:creationId xmlns:a16="http://schemas.microsoft.com/office/drawing/2014/main" id="{FE6F2F09-4571-EDBF-2C05-455797D229A3}"/>
              </a:ext>
            </a:extLst>
          </p:cNvPr>
          <p:cNvSpPr>
            <a:spLocks noGrp="1"/>
          </p:cNvSpPr>
          <p:nvPr>
            <p:ph idx="1"/>
          </p:nvPr>
        </p:nvSpPr>
        <p:spPr/>
        <p:txBody>
          <a:bodyPr>
            <a:normAutofit fontScale="70000" lnSpcReduction="20000"/>
          </a:bodyPr>
          <a:lstStyle/>
          <a:p>
            <a:pPr algn="just">
              <a:lnSpc>
                <a:spcPct val="120000"/>
              </a:lnSpc>
            </a:pPr>
            <a:r>
              <a:rPr lang="hi-IN" dirty="0"/>
              <a:t>लोकगाथा की मुख्य विशेषताएं निम्न हैं-</a:t>
            </a:r>
          </a:p>
          <a:p>
            <a:pPr algn="just">
              <a:lnSpc>
                <a:spcPct val="120000"/>
              </a:lnSpc>
            </a:pPr>
            <a:r>
              <a:rPr lang="hi-IN" dirty="0"/>
              <a:t>1.लोकगाथा का गायक किसी ना किसी लोक वाद्य का आश्रय लोक गाथा के गायन में अवश्य लेता है।</a:t>
            </a:r>
          </a:p>
          <a:p>
            <a:pPr algn="just">
              <a:lnSpc>
                <a:spcPct val="120000"/>
              </a:lnSpc>
            </a:pPr>
            <a:r>
              <a:rPr lang="hi-IN" dirty="0"/>
              <a:t>2.लोकगाथा अज्ञात रचयिताओं की कृति है जिसमें लोक गायक अपनी ओर से भी बहुत कुछ जोड़ते घटाते रहते हैं।</a:t>
            </a:r>
          </a:p>
          <a:p>
            <a:pPr algn="just">
              <a:lnSpc>
                <a:spcPct val="120000"/>
              </a:lnSpc>
            </a:pPr>
            <a:r>
              <a:rPr lang="hi-IN" dirty="0"/>
              <a:t>3.यह प्राय: समूह में श्रोताओं द्वारा सुनी जाती है जिसका अंत सुखांत होता है।</a:t>
            </a:r>
          </a:p>
          <a:p>
            <a:pPr algn="just">
              <a:lnSpc>
                <a:spcPct val="120000"/>
              </a:lnSpc>
            </a:pPr>
            <a:r>
              <a:rPr lang="hi-IN" dirty="0"/>
              <a:t>4.प्रेम, सौंदर्य, शौर्य, साहस, बलिदान आदि लोक गाथाओं के विषय होते हैं।</a:t>
            </a:r>
          </a:p>
          <a:p>
            <a:pPr algn="just">
              <a:lnSpc>
                <a:spcPct val="120000"/>
              </a:lnSpc>
            </a:pPr>
            <a:r>
              <a:rPr lang="hi-IN" dirty="0"/>
              <a:t>5.लोक गाथाएं प्रायः मौखिक रूप में ही होती हैं।</a:t>
            </a:r>
          </a:p>
          <a:p>
            <a:pPr algn="just">
              <a:lnSpc>
                <a:spcPct val="120000"/>
              </a:lnSpc>
            </a:pPr>
            <a:r>
              <a:rPr lang="hi-IN" dirty="0"/>
              <a:t>6.लोक गाथाओं का शिल्प सरल, सहज तथा प्रभावी होता है।</a:t>
            </a:r>
          </a:p>
          <a:p>
            <a:pPr algn="just">
              <a:lnSpc>
                <a:spcPct val="120000"/>
              </a:lnSpc>
            </a:pPr>
            <a:r>
              <a:rPr lang="hi-IN" dirty="0"/>
              <a:t>7.लोक गाथाओं के प्रबंधात्मक होने के कारण इनका संगीत पक्ष भी सरल होता है।</a:t>
            </a:r>
          </a:p>
          <a:p>
            <a:pPr algn="just">
              <a:lnSpc>
                <a:spcPct val="120000"/>
              </a:lnSpc>
            </a:pPr>
            <a:r>
              <a:rPr lang="hi-IN" dirty="0"/>
              <a:t>8.लोक गाथाओं के बीच में त्याग, बलिदान, ममत्व, स्नेह, वात्सल्य आदि अनेक भावों की अभिव्यक्ति भी देखने को मिलती है।</a:t>
            </a:r>
          </a:p>
          <a:p>
            <a:pPr algn="just">
              <a:lnSpc>
                <a:spcPct val="120000"/>
              </a:lnSpc>
            </a:pPr>
            <a:r>
              <a:rPr lang="hi-IN" dirty="0"/>
              <a:t>9.लोकगीतों की भाषा छंद विधान तथा अभिव्यक्ति शैली सरल स्पष्ट तथा प्रवाहमय होती है।</a:t>
            </a:r>
            <a:endParaRPr lang="en-IN" dirty="0"/>
          </a:p>
        </p:txBody>
      </p:sp>
    </p:spTree>
    <p:extLst>
      <p:ext uri="{BB962C8B-B14F-4D97-AF65-F5344CB8AC3E}">
        <p14:creationId xmlns:p14="http://schemas.microsoft.com/office/powerpoint/2010/main" val="268146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67E1A-9D1B-5695-DC05-2B41DDB0F010}"/>
              </a:ext>
            </a:extLst>
          </p:cNvPr>
          <p:cNvSpPr>
            <a:spLocks noGrp="1"/>
          </p:cNvSpPr>
          <p:nvPr>
            <p:ph type="title"/>
          </p:nvPr>
        </p:nvSpPr>
        <p:spPr/>
        <p:txBody>
          <a:bodyPr/>
          <a:lstStyle/>
          <a:p>
            <a:r>
              <a:rPr lang="hi-IN" dirty="0"/>
              <a:t>हिमाचल प्रदेश की प्रमुख लोकगाथाएँ</a:t>
            </a:r>
            <a:endParaRPr lang="en-IN" dirty="0"/>
          </a:p>
        </p:txBody>
      </p:sp>
      <p:sp>
        <p:nvSpPr>
          <p:cNvPr id="3" name="Content Placeholder 2">
            <a:extLst>
              <a:ext uri="{FF2B5EF4-FFF2-40B4-BE49-F238E27FC236}">
                <a16:creationId xmlns:a16="http://schemas.microsoft.com/office/drawing/2014/main" id="{F695CD9D-EDA6-7380-CDA7-EE60C7D27692}"/>
              </a:ext>
            </a:extLst>
          </p:cNvPr>
          <p:cNvSpPr>
            <a:spLocks noGrp="1"/>
          </p:cNvSpPr>
          <p:nvPr>
            <p:ph idx="1"/>
          </p:nvPr>
        </p:nvSpPr>
        <p:spPr/>
        <p:txBody>
          <a:bodyPr/>
          <a:lstStyle/>
          <a:p>
            <a:pPr>
              <a:buFont typeface="Wingdings" panose="05000000000000000000" pitchFamily="2" charset="2"/>
              <a:buChar char="v"/>
            </a:pPr>
            <a:r>
              <a:rPr lang="hi-IN" dirty="0"/>
              <a:t> गढ़ मलोढ़</a:t>
            </a:r>
          </a:p>
          <a:p>
            <a:pPr>
              <a:buFont typeface="Wingdings" panose="05000000000000000000" pitchFamily="2" charset="2"/>
              <a:buChar char="v"/>
            </a:pPr>
            <a:r>
              <a:rPr lang="hi-IN" dirty="0"/>
              <a:t>मोहणा</a:t>
            </a:r>
          </a:p>
          <a:p>
            <a:pPr>
              <a:buFont typeface="Wingdings" panose="05000000000000000000" pitchFamily="2" charset="2"/>
              <a:buChar char="v"/>
            </a:pPr>
            <a:r>
              <a:rPr lang="hi-IN" dirty="0"/>
              <a:t>नूरपुर का राजा जगत सिंह</a:t>
            </a:r>
          </a:p>
          <a:p>
            <a:pPr>
              <a:buFont typeface="Wingdings" panose="05000000000000000000" pitchFamily="2" charset="2"/>
              <a:buChar char="v"/>
            </a:pPr>
            <a:r>
              <a:rPr lang="hi-IN" dirty="0"/>
              <a:t>कुंजू चंचलो</a:t>
            </a:r>
          </a:p>
          <a:p>
            <a:pPr>
              <a:buFont typeface="Wingdings" panose="05000000000000000000" pitchFamily="2" charset="2"/>
              <a:buChar char="v"/>
            </a:pPr>
            <a:r>
              <a:rPr lang="hi-IN" dirty="0"/>
              <a:t>सुन्नी भूकुं</a:t>
            </a:r>
          </a:p>
          <a:p>
            <a:pPr>
              <a:buFont typeface="Wingdings" panose="05000000000000000000" pitchFamily="2" charset="2"/>
              <a:buChar char="v"/>
            </a:pPr>
            <a:r>
              <a:rPr lang="hi-IN" dirty="0"/>
              <a:t>भरथरी</a:t>
            </a:r>
            <a:endParaRPr lang="en-IN" dirty="0"/>
          </a:p>
        </p:txBody>
      </p:sp>
    </p:spTree>
    <p:extLst>
      <p:ext uri="{BB962C8B-B14F-4D97-AF65-F5344CB8AC3E}">
        <p14:creationId xmlns:p14="http://schemas.microsoft.com/office/powerpoint/2010/main" val="3712747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833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165</TotalTime>
  <Words>1017</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Kokila</vt:lpstr>
      <vt:lpstr>Wingdings</vt:lpstr>
      <vt:lpstr>Retrospect</vt:lpstr>
      <vt:lpstr>लोकगाथा</vt:lpstr>
      <vt:lpstr>लोकगाथा से तात्पर्य</vt:lpstr>
      <vt:lpstr>लोकगाथा का अर्थ और परिभाषा</vt:lpstr>
      <vt:lpstr>PowerPoint Presentation</vt:lpstr>
      <vt:lpstr>PowerPoint Presentation</vt:lpstr>
      <vt:lpstr>लोकगाथा का वर्गीकरण</vt:lpstr>
      <vt:lpstr>लोकगाथा की विशेषताएं</vt:lpstr>
      <vt:lpstr>हिमाचल प्रदेश की प्रमुख लोकगाथाएँ</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68</cp:revision>
  <dcterms:created xsi:type="dcterms:W3CDTF">2022-07-17T02:25:21Z</dcterms:created>
  <dcterms:modified xsi:type="dcterms:W3CDTF">2022-07-19T04:47:28Z</dcterms:modified>
</cp:coreProperties>
</file>